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3" r:id="rId3"/>
    <p:sldId id="259" r:id="rId4"/>
    <p:sldId id="274" r:id="rId5"/>
    <p:sldId id="275" r:id="rId6"/>
    <p:sldId id="266" r:id="rId7"/>
    <p:sldId id="261" r:id="rId8"/>
    <p:sldId id="260" r:id="rId9"/>
    <p:sldId id="262" r:id="rId10"/>
    <p:sldId id="265" r:id="rId11"/>
    <p:sldId id="278" r:id="rId12"/>
    <p:sldId id="256" r:id="rId13"/>
    <p:sldId id="276" r:id="rId14"/>
    <p:sldId id="258" r:id="rId15"/>
    <p:sldId id="267" r:id="rId16"/>
    <p:sldId id="268" r:id="rId17"/>
    <p:sldId id="269" r:id="rId18"/>
    <p:sldId id="270" r:id="rId19"/>
    <p:sldId id="273" r:id="rId20"/>
    <p:sldId id="271" r:id="rId21"/>
    <p:sldId id="277" r:id="rId22"/>
    <p:sldId id="279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A998"/>
    <a:srgbClr val="E32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831FF8-606D-42D9-965F-0A0ECCC70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0D73CEB-0DC9-4CFA-A531-9D8BBF7AF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708D8F5-B755-422E-BF4B-F6E111F25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5750-FD2C-462F-A0F5-98CA9F6E6F50}" type="datetimeFigureOut">
              <a:rPr lang="hu-HU" smtClean="0"/>
              <a:t>2020. 12. 08.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718695B-461E-419A-BB0C-5FBBBC76E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BEDFECD-17B1-4D4B-9230-4E7BBEA40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3CA-4D1B-4E3D-AADE-3151A3DBDC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7973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CBDBF5-3528-4D30-8E40-C67D1A32C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E7AD841-D682-41BA-9E3B-7807CFF79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BA3D647-92C6-4B31-B053-035A66D5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5750-FD2C-462F-A0F5-98CA9F6E6F50}" type="datetimeFigureOut">
              <a:rPr lang="hu-HU" smtClean="0"/>
              <a:t>2020. 12. 08.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7E8B5E3-A21A-4BD0-9F17-6ABC00592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A721A1C-7880-417F-87EA-924800AA7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3CA-4D1B-4E3D-AADE-3151A3DBDC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2659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5AA7113-49F3-4B46-B460-53F30209C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FC956EE-CAAA-4638-A728-2059DE04C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90C14A2-DBDD-401F-B803-7155D8CA6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5750-FD2C-462F-A0F5-98CA9F6E6F50}" type="datetimeFigureOut">
              <a:rPr lang="hu-HU" smtClean="0"/>
              <a:t>2020. 12. 08.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546DE74-6AA1-476D-84E8-9BC09FB34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1CDDF00-FAA5-45F9-9585-1A87745E6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3CA-4D1B-4E3D-AADE-3151A3DBDC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818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FF7434-91D5-4149-A5E4-77A8B1D4F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5516B91-E0FC-41EC-8C7D-4A26F6F9B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11A337F-7C24-4D25-A20E-D7A8185D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5750-FD2C-462F-A0F5-98CA9F6E6F50}" type="datetimeFigureOut">
              <a:rPr lang="hu-HU" smtClean="0"/>
              <a:t>2020. 12. 08.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642FDBE-F0C9-4537-8969-03A358202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3D14157-3591-45D4-84BE-CB8F59E13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3CA-4D1B-4E3D-AADE-3151A3DBDC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320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71D1B3-5818-43CA-8C08-AD6D0A93B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3C2DFC2-1862-45C8-B833-6E0380577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BB5793F-F9AC-49C4-B092-D6741C768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5750-FD2C-462F-A0F5-98CA9F6E6F50}" type="datetimeFigureOut">
              <a:rPr lang="hu-HU" smtClean="0"/>
              <a:t>2020. 12. 08.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7185441-EDC7-484F-91CE-10BEC660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714E44E-1996-418C-BDC3-A3951DC82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3CA-4D1B-4E3D-AADE-3151A3DBDC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685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B31246-8B65-4B5F-AB67-AEA2139F9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99E45A-F088-43F6-AC3C-DB8CAD3559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BD208E7-69CC-4C52-8DBC-3CE6D382B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B624011-D3A5-4BFE-A6D4-D7EC2EC45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5750-FD2C-462F-A0F5-98CA9F6E6F50}" type="datetimeFigureOut">
              <a:rPr lang="hu-HU" smtClean="0"/>
              <a:t>2020. 12. 08.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EB92A84-6F40-46C7-B6B0-36F96166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F29C371-35B2-4351-A1A5-852D5167A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3CA-4D1B-4E3D-AADE-3151A3DBDC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3093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3F9788-BF7F-4E6E-BC66-670A7D9E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9DE64CC-5D40-4BEE-B10F-4DB5AA6BF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C1EBE1E-FD39-4CCE-A3D8-30844BDB9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89D5BF8-96C2-4A0A-A1C8-DA28472289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6CA126D2-B540-4B61-AEF3-27E3F3F70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D7A52AB-2193-4871-A10C-F5A399CE1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5750-FD2C-462F-A0F5-98CA9F6E6F50}" type="datetimeFigureOut">
              <a:rPr lang="hu-HU" smtClean="0"/>
              <a:t>2020. 12. 08.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8528793C-4960-4758-B77C-DFCC4DF64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54E0EA88-A4A0-4B56-8BE0-5BDBF1669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3CA-4D1B-4E3D-AADE-3151A3DBDC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7421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C1AA71-1FD2-4DEC-B374-29520D4EB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7E173D6-2E03-40EC-A6B7-3815CCA0D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5750-FD2C-462F-A0F5-98CA9F6E6F50}" type="datetimeFigureOut">
              <a:rPr lang="hu-HU" smtClean="0"/>
              <a:t>2020. 12. 08.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32A66A1-951A-4E81-9E75-8C63A53D1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685DC55-252C-4142-B7BF-5913296EC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3CA-4D1B-4E3D-AADE-3151A3DBDC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616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4DF48C8-0671-4D23-BBBB-9A674638B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5750-FD2C-462F-A0F5-98CA9F6E6F50}" type="datetimeFigureOut">
              <a:rPr lang="hu-HU" smtClean="0"/>
              <a:t>2020. 12. 08.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ECB7164-7C29-48FB-A824-08AAE083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D72F924-ACC1-4703-9910-8573515DE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3CA-4D1B-4E3D-AADE-3151A3DBDC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094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8BD2E7-E02B-4F95-928E-D00CA130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AC52567-0E3B-4022-A845-05CA6760B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1C254E0-C70C-4FA7-8786-76B2C0BC5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4133C3E-DCCE-46CD-A59A-8A7BEF616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5750-FD2C-462F-A0F5-98CA9F6E6F50}" type="datetimeFigureOut">
              <a:rPr lang="hu-HU" smtClean="0"/>
              <a:t>2020. 12. 08.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E6CA01B-463F-4C88-B8F8-814373B05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4D41365-B5DC-4550-A0F0-B32EC3275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3CA-4D1B-4E3D-AADE-3151A3DBDC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0663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963FF1-2D86-43A8-8234-F9441D79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BAB0E6D-76C9-4C09-B560-F66805A17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753566B-61B0-4CB4-A101-A2DA5D1F4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DA6D653-9DE1-40D7-9523-468B80BD9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5750-FD2C-462F-A0F5-98CA9F6E6F50}" type="datetimeFigureOut">
              <a:rPr lang="hu-HU" smtClean="0"/>
              <a:t>2020. 12. 08.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ED0DB4D-5B8A-4E14-9EE8-A7FFA3605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77CC014-9198-49F6-B0BC-F79987FC4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3CA-4D1B-4E3D-AADE-3151A3DBDC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6684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6E963D49-D0EA-40F2-81F3-92F082B6E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2090EF3-964D-42C5-A0F7-15CDAA3C7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CA18F58-69BD-4A8F-8FFA-E81CF8015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5750-FD2C-462F-A0F5-98CA9F6E6F50}" type="datetimeFigureOut">
              <a:rPr lang="hu-HU" smtClean="0"/>
              <a:t>2020. 12. 08.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E7228DE-C00B-4C41-B2A3-9E2DB2843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2069347-5EA6-4AB9-9EF0-E4759DD22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453CA-4D1B-4E3D-AADE-3151A3DBDC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904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8407B5B-02DB-4180-97D5-1F39B32083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10DA30C7-4603-4301-9C8D-891C0FB445D8}"/>
              </a:ext>
            </a:extLst>
          </p:cNvPr>
          <p:cNvSpPr/>
          <p:nvPr/>
        </p:nvSpPr>
        <p:spPr>
          <a:xfrm>
            <a:off x="0" y="2721114"/>
            <a:ext cx="6949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</a:rPr>
              <a:t>Szabó Gergely – Bertalan László – Szabó Loránd</a:t>
            </a:r>
          </a:p>
          <a:p>
            <a:pPr algn="ctr"/>
            <a:r>
              <a:rPr lang="hu-HU" sz="20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hu-HU" sz="1400" dirty="0">
                <a:solidFill>
                  <a:schemeClr val="bg1"/>
                </a:solidFill>
              </a:rPr>
              <a:t>Debreceni Egyetem, Természetföldrajzi és </a:t>
            </a:r>
            <a:r>
              <a:rPr lang="hu-HU" sz="1400" dirty="0" err="1">
                <a:solidFill>
                  <a:schemeClr val="bg1"/>
                </a:solidFill>
              </a:rPr>
              <a:t>Geoinformatikai</a:t>
            </a:r>
            <a:r>
              <a:rPr lang="hu-HU" sz="1400" dirty="0">
                <a:solidFill>
                  <a:schemeClr val="bg1"/>
                </a:solidFill>
              </a:rPr>
              <a:t> Tanszék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CE5C07B-2336-4761-848D-26C39124F9EF}"/>
              </a:ext>
            </a:extLst>
          </p:cNvPr>
          <p:cNvSpPr/>
          <p:nvPr/>
        </p:nvSpPr>
        <p:spPr>
          <a:xfrm>
            <a:off x="0" y="433435"/>
            <a:ext cx="69494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</a:rPr>
              <a:t>(Túl)sokszínű világ egy UAV fedélzetéről</a:t>
            </a:r>
          </a:p>
          <a:p>
            <a:pPr algn="ctr"/>
            <a:endParaRPr lang="hu-HU" sz="1000" b="1" dirty="0">
              <a:solidFill>
                <a:schemeClr val="bg1"/>
              </a:solidFill>
            </a:endParaRPr>
          </a:p>
          <a:p>
            <a:pPr algn="ctr"/>
            <a:r>
              <a:rPr lang="hu-HU" sz="2000" b="1" dirty="0">
                <a:solidFill>
                  <a:schemeClr val="bg1"/>
                </a:solidFill>
              </a:rPr>
              <a:t>Első tapasztalataink a </a:t>
            </a:r>
            <a:r>
              <a:rPr lang="hu-HU" sz="2000" b="1" dirty="0" err="1">
                <a:solidFill>
                  <a:schemeClr val="bg1"/>
                </a:solidFill>
              </a:rPr>
              <a:t>MicaSense</a:t>
            </a:r>
            <a:r>
              <a:rPr lang="hu-HU" sz="2000" b="1" dirty="0">
                <a:solidFill>
                  <a:schemeClr val="bg1"/>
                </a:solidFill>
              </a:rPr>
              <a:t> </a:t>
            </a:r>
            <a:r>
              <a:rPr lang="hu-HU" sz="2000" b="1" dirty="0" err="1">
                <a:solidFill>
                  <a:schemeClr val="bg1"/>
                </a:solidFill>
              </a:rPr>
              <a:t>RedEdge</a:t>
            </a:r>
            <a:r>
              <a:rPr lang="hu-HU" sz="2000" b="1" dirty="0">
                <a:solidFill>
                  <a:schemeClr val="bg1"/>
                </a:solidFill>
              </a:rPr>
              <a:t>-MX </a:t>
            </a:r>
            <a:r>
              <a:rPr lang="hu-HU" sz="2000" b="1" dirty="0" err="1">
                <a:solidFill>
                  <a:schemeClr val="bg1"/>
                </a:solidFill>
              </a:rPr>
              <a:t>Dual</a:t>
            </a:r>
            <a:r>
              <a:rPr lang="hu-HU" sz="2000" b="1" dirty="0">
                <a:solidFill>
                  <a:schemeClr val="bg1"/>
                </a:solidFill>
              </a:rPr>
              <a:t> </a:t>
            </a:r>
            <a:br>
              <a:rPr lang="hu-HU" sz="2000" b="1" dirty="0">
                <a:solidFill>
                  <a:schemeClr val="bg1"/>
                </a:solidFill>
              </a:rPr>
            </a:br>
            <a:r>
              <a:rPr lang="hu-HU" sz="2000" b="1" dirty="0">
                <a:solidFill>
                  <a:schemeClr val="bg1"/>
                </a:solidFill>
              </a:rPr>
              <a:t>10 csatornás kamera-rendszerrel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90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lh3.googleusercontent.com/-UUWrD_4tnuM/X6J9zvBzWVI/AAAAAAAA9U8/NYHVkksF9K0MS48UV_tsXyKxKe6uswfjwCK8BGAsYHg/s0/2020-11-04.jpg">
            <a:extLst>
              <a:ext uri="{FF2B5EF4-FFF2-40B4-BE49-F238E27FC236}">
                <a16:creationId xmlns:a16="http://schemas.microsoft.com/office/drawing/2014/main" id="{13FE22F3-FF0C-4C4B-B595-A8831F10C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0975" y="953368"/>
            <a:ext cx="7684640" cy="576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7ED4D39-4685-4B8D-A6C2-C1DD833C98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549" y="953368"/>
            <a:ext cx="3166967" cy="5763480"/>
          </a:xfrm>
          <a:prstGeom prst="rect">
            <a:avLst/>
          </a:prstGeom>
        </p:spPr>
      </p:pic>
      <p:sp>
        <p:nvSpPr>
          <p:cNvPr id="4" name="Lekerekített téglalap 2">
            <a:extLst>
              <a:ext uri="{FF2B5EF4-FFF2-40B4-BE49-F238E27FC236}">
                <a16:creationId xmlns:a16="http://schemas.microsoft.com/office/drawing/2014/main" id="{C7CF3546-3CAE-426D-BBA3-51B33A0BB0EF}"/>
              </a:ext>
            </a:extLst>
          </p:cNvPr>
          <p:cNvSpPr/>
          <p:nvPr/>
        </p:nvSpPr>
        <p:spPr>
          <a:xfrm rot="5400000">
            <a:off x="597691" y="2112166"/>
            <a:ext cx="1465252" cy="2921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2D2726E-3066-410B-B0BA-6AC2E7BE6955}"/>
              </a:ext>
            </a:extLst>
          </p:cNvPr>
          <p:cNvSpPr txBox="1"/>
          <p:nvPr/>
        </p:nvSpPr>
        <p:spPr>
          <a:xfrm>
            <a:off x="228600" y="171450"/>
            <a:ext cx="1163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Első terepi tesztelés: nem éppen ideális körülmények!</a:t>
            </a:r>
          </a:p>
        </p:txBody>
      </p:sp>
    </p:spTree>
    <p:extLst>
      <p:ext uri="{BB962C8B-B14F-4D97-AF65-F5344CB8AC3E}">
        <p14:creationId xmlns:p14="http://schemas.microsoft.com/office/powerpoint/2010/main" val="252957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>
            <a:extLst>
              <a:ext uri="{FF2B5EF4-FFF2-40B4-BE49-F238E27FC236}">
                <a16:creationId xmlns:a16="http://schemas.microsoft.com/office/drawing/2014/main" id="{92D2726E-3066-410B-B0BA-6AC2E7BE6955}"/>
              </a:ext>
            </a:extLst>
          </p:cNvPr>
          <p:cNvSpPr txBox="1"/>
          <p:nvPr/>
        </p:nvSpPr>
        <p:spPr>
          <a:xfrm>
            <a:off x="228600" y="171450"/>
            <a:ext cx="1163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RTK + </a:t>
            </a:r>
            <a:r>
              <a:rPr lang="hu-HU" sz="3600" b="1" dirty="0" err="1"/>
              <a:t>Zenmuse</a:t>
            </a:r>
            <a:r>
              <a:rPr lang="hu-HU" sz="3600" b="1" dirty="0"/>
              <a:t> X7 (2 cm GSD)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D8CEC86-87F0-4098-B761-80CFBD63D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89" y="929562"/>
            <a:ext cx="2903524" cy="5756988"/>
          </a:xfrm>
          <a:prstGeom prst="rect">
            <a:avLst/>
          </a:prstGeom>
        </p:spPr>
      </p:pic>
      <p:sp>
        <p:nvSpPr>
          <p:cNvPr id="11" name="Lekerekített téglalap 2">
            <a:extLst>
              <a:ext uri="{FF2B5EF4-FFF2-40B4-BE49-F238E27FC236}">
                <a16:creationId xmlns:a16="http://schemas.microsoft.com/office/drawing/2014/main" id="{3CB7B16D-E8ED-47A2-A3EA-DE6708B5F8E6}"/>
              </a:ext>
            </a:extLst>
          </p:cNvPr>
          <p:cNvSpPr/>
          <p:nvPr/>
        </p:nvSpPr>
        <p:spPr>
          <a:xfrm rot="5400000">
            <a:off x="3057598" y="3482405"/>
            <a:ext cx="359186" cy="2921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 descr="A képen fű, kültéri, mező, füves látható&#10;&#10;Automatikusan generált leírás">
            <a:extLst>
              <a:ext uri="{FF2B5EF4-FFF2-40B4-BE49-F238E27FC236}">
                <a16:creationId xmlns:a16="http://schemas.microsoft.com/office/drawing/2014/main" id="{79615ED5-C2EE-41EF-BF31-D9E91E2F1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571" y="787088"/>
            <a:ext cx="7185380" cy="597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2B5C9134-6A56-4599-AB37-BFB3FE6763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40" y="1152526"/>
            <a:ext cx="5917968" cy="4171950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1DADE96D-F0B8-4927-970F-25133CB5848D}"/>
              </a:ext>
            </a:extLst>
          </p:cNvPr>
          <p:cNvSpPr/>
          <p:nvPr/>
        </p:nvSpPr>
        <p:spPr>
          <a:xfrm>
            <a:off x="371474" y="5590280"/>
            <a:ext cx="54483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/>
              <a:t>CPU: Intel </a:t>
            </a:r>
            <a:r>
              <a:rPr lang="hu-HU" sz="1600" dirty="0" err="1"/>
              <a:t>Xeon</a:t>
            </a:r>
            <a:r>
              <a:rPr lang="hu-HU" sz="1600" dirty="0"/>
              <a:t> E5-2670 v3 @2.30GHz (12 mag/24 szál)</a:t>
            </a:r>
          </a:p>
          <a:p>
            <a:r>
              <a:rPr lang="hu-HU" sz="1600" dirty="0"/>
              <a:t>RAM: 64GB</a:t>
            </a:r>
          </a:p>
          <a:p>
            <a:r>
              <a:rPr lang="hu-HU" sz="1600" dirty="0"/>
              <a:t>GPU: NVIDIA </a:t>
            </a:r>
            <a:r>
              <a:rPr lang="hu-HU" sz="1600" dirty="0" err="1"/>
              <a:t>Quadro</a:t>
            </a:r>
            <a:r>
              <a:rPr lang="hu-HU" sz="1600" dirty="0"/>
              <a:t> K420 2GB</a:t>
            </a:r>
          </a:p>
          <a:p>
            <a:r>
              <a:rPr lang="hu-HU" sz="1600" dirty="0" err="1"/>
              <a:t>Op.rendszer</a:t>
            </a:r>
            <a:r>
              <a:rPr lang="hu-HU" sz="1600" dirty="0"/>
              <a:t>: Windows 10 Enterprise, 64-bit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90C830D-BDF6-4C27-AC1E-E38A323606C1}"/>
              </a:ext>
            </a:extLst>
          </p:cNvPr>
          <p:cNvSpPr txBox="1"/>
          <p:nvPr/>
        </p:nvSpPr>
        <p:spPr>
          <a:xfrm>
            <a:off x="0" y="99179"/>
            <a:ext cx="1163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Adatfeldolgozás Pix4D Mapperben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3F35BB14-2193-4BF3-B3D4-FBF379157D57}"/>
              </a:ext>
            </a:extLst>
          </p:cNvPr>
          <p:cNvSpPr/>
          <p:nvPr/>
        </p:nvSpPr>
        <p:spPr>
          <a:xfrm>
            <a:off x="1881187" y="2781299"/>
            <a:ext cx="3090863" cy="225742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Mindössze 4 GCP</a:t>
            </a:r>
          </a:p>
          <a:p>
            <a:pPr algn="ctr"/>
            <a:endParaRPr lang="hu-HU" dirty="0"/>
          </a:p>
          <a:p>
            <a:pPr algn="ctr"/>
            <a:r>
              <a:rPr lang="hu-HU" dirty="0"/>
              <a:t>RMSE </a:t>
            </a:r>
            <a:r>
              <a:rPr lang="hu-HU" dirty="0" err="1"/>
              <a:t>MicaSense</a:t>
            </a:r>
            <a:endParaRPr lang="hu-HU" dirty="0"/>
          </a:p>
          <a:p>
            <a:pPr algn="ctr"/>
            <a:r>
              <a:rPr lang="hu-HU" dirty="0"/>
              <a:t>X: 0,03 m; Y: 0,01 m; Z: 0,06 m</a:t>
            </a:r>
          </a:p>
          <a:p>
            <a:pPr algn="ctr"/>
            <a:endParaRPr lang="hu-HU" dirty="0"/>
          </a:p>
          <a:p>
            <a:pPr algn="ctr"/>
            <a:r>
              <a:rPr lang="hu-HU" dirty="0"/>
              <a:t>RMSE </a:t>
            </a:r>
            <a:r>
              <a:rPr lang="hu-HU" dirty="0" err="1"/>
              <a:t>Parrot</a:t>
            </a:r>
            <a:r>
              <a:rPr lang="hu-HU" dirty="0"/>
              <a:t>:</a:t>
            </a:r>
          </a:p>
          <a:p>
            <a:pPr algn="ctr"/>
            <a:r>
              <a:rPr lang="hu-HU" dirty="0"/>
              <a:t>X: 0,20 m; Y: 0,08 m; Z: 0,09 m</a:t>
            </a:r>
          </a:p>
          <a:p>
            <a:pPr algn="ctr"/>
            <a:r>
              <a:rPr lang="hu-HU" dirty="0"/>
              <a:t> 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51612AE2-FD9C-4867-A5B9-4FB7C1C34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8361" y="813052"/>
            <a:ext cx="1543050" cy="5495026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5B7A6691-EB87-4800-9118-6BEC34B90A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2665" y="813050"/>
            <a:ext cx="1549908" cy="5495027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CF08D500-610F-4F99-A47F-B288FC4264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3827" y="813050"/>
            <a:ext cx="1549908" cy="5495027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ADFA4655-F49B-4565-A6E4-6A717F67F9AC}"/>
              </a:ext>
            </a:extLst>
          </p:cNvPr>
          <p:cNvSpPr txBox="1"/>
          <p:nvPr/>
        </p:nvSpPr>
        <p:spPr>
          <a:xfrm>
            <a:off x="7181850" y="6389489"/>
            <a:ext cx="493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      </a:t>
            </a:r>
            <a:r>
              <a:rPr lang="hu-HU" dirty="0" err="1"/>
              <a:t>Dual</a:t>
            </a:r>
            <a:r>
              <a:rPr lang="hu-HU" dirty="0"/>
              <a:t>		      Red		</a:t>
            </a:r>
            <a:r>
              <a:rPr lang="hu-HU" dirty="0" err="1"/>
              <a:t>Sequoia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98087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2B5C9134-6A56-4599-AB37-BFB3FE6763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40" y="1152526"/>
            <a:ext cx="5917968" cy="4171950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1DADE96D-F0B8-4927-970F-25133CB5848D}"/>
              </a:ext>
            </a:extLst>
          </p:cNvPr>
          <p:cNvSpPr/>
          <p:nvPr/>
        </p:nvSpPr>
        <p:spPr>
          <a:xfrm>
            <a:off x="371474" y="5590280"/>
            <a:ext cx="54483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/>
              <a:t>CPU: Intel </a:t>
            </a:r>
            <a:r>
              <a:rPr lang="hu-HU" sz="1600" dirty="0" err="1"/>
              <a:t>Xeon</a:t>
            </a:r>
            <a:r>
              <a:rPr lang="hu-HU" sz="1600" dirty="0"/>
              <a:t> E5-2670 v3 @2.30GHz (12 mag/24 szál)</a:t>
            </a:r>
          </a:p>
          <a:p>
            <a:r>
              <a:rPr lang="hu-HU" sz="1600" dirty="0"/>
              <a:t>RAM: 64GB</a:t>
            </a:r>
          </a:p>
          <a:p>
            <a:r>
              <a:rPr lang="hu-HU" sz="1600" dirty="0"/>
              <a:t>GPU: NVIDIA </a:t>
            </a:r>
            <a:r>
              <a:rPr lang="hu-HU" sz="1600" dirty="0" err="1"/>
              <a:t>Quadro</a:t>
            </a:r>
            <a:r>
              <a:rPr lang="hu-HU" sz="1600" dirty="0"/>
              <a:t> K420 2GB</a:t>
            </a:r>
          </a:p>
          <a:p>
            <a:r>
              <a:rPr lang="hu-HU" sz="1600" dirty="0" err="1"/>
              <a:t>Op.rendszer</a:t>
            </a:r>
            <a:r>
              <a:rPr lang="hu-HU" sz="1600" dirty="0"/>
              <a:t>: Windows 10 Enterprise, 64-bit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90C830D-BDF6-4C27-AC1E-E38A323606C1}"/>
              </a:ext>
            </a:extLst>
          </p:cNvPr>
          <p:cNvSpPr txBox="1"/>
          <p:nvPr/>
        </p:nvSpPr>
        <p:spPr>
          <a:xfrm>
            <a:off x="0" y="99179"/>
            <a:ext cx="1163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Adatfeldolgozás Pix4D Mapperben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3F35BB14-2193-4BF3-B3D4-FBF379157D57}"/>
              </a:ext>
            </a:extLst>
          </p:cNvPr>
          <p:cNvSpPr/>
          <p:nvPr/>
        </p:nvSpPr>
        <p:spPr>
          <a:xfrm>
            <a:off x="1881187" y="2781299"/>
            <a:ext cx="3090863" cy="225742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Mindössze 4 GCP</a:t>
            </a:r>
          </a:p>
          <a:p>
            <a:pPr algn="ctr"/>
            <a:endParaRPr lang="hu-HU" dirty="0"/>
          </a:p>
          <a:p>
            <a:pPr algn="ctr"/>
            <a:r>
              <a:rPr lang="hu-HU" dirty="0"/>
              <a:t>RMSE </a:t>
            </a:r>
            <a:r>
              <a:rPr lang="hu-HU" dirty="0" err="1"/>
              <a:t>MicaSense</a:t>
            </a:r>
            <a:endParaRPr lang="hu-HU" dirty="0"/>
          </a:p>
          <a:p>
            <a:pPr algn="ctr"/>
            <a:r>
              <a:rPr lang="hu-HU" dirty="0"/>
              <a:t>X: 0,03 m; Y: 0,01 m; Z: 0,06 m</a:t>
            </a:r>
          </a:p>
          <a:p>
            <a:pPr algn="ctr"/>
            <a:endParaRPr lang="hu-HU" dirty="0"/>
          </a:p>
          <a:p>
            <a:pPr algn="ctr"/>
            <a:r>
              <a:rPr lang="hu-HU" dirty="0"/>
              <a:t>RMSE </a:t>
            </a:r>
            <a:r>
              <a:rPr lang="hu-HU" dirty="0" err="1"/>
              <a:t>Parrot</a:t>
            </a:r>
            <a:r>
              <a:rPr lang="hu-HU" dirty="0"/>
              <a:t>:</a:t>
            </a:r>
          </a:p>
          <a:p>
            <a:pPr algn="ctr"/>
            <a:r>
              <a:rPr lang="hu-HU" dirty="0"/>
              <a:t>X: 0,20 m; Y: 0,08 m; Z: 0,09 m</a:t>
            </a:r>
          </a:p>
          <a:p>
            <a:pPr algn="ctr"/>
            <a:r>
              <a:rPr lang="hu-HU" dirty="0"/>
              <a:t>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55CE6B2-7C20-41AB-85FE-EC74297C64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564" y="99179"/>
            <a:ext cx="4297432" cy="322190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77820199-CA19-4E28-B5B4-B3C730B3CE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27" y="3511031"/>
            <a:ext cx="5432360" cy="326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46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545D20-B89E-4528-B841-F22FAD00BA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64" y="1977437"/>
            <a:ext cx="7675926" cy="305314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312DA42-9D96-4825-9E8C-5371A063AE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162" y="2109831"/>
            <a:ext cx="3474528" cy="2881619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A8F8043E-E68F-4EF4-8FB3-038C559076F2}"/>
              </a:ext>
            </a:extLst>
          </p:cNvPr>
          <p:cNvSpPr/>
          <p:nvPr/>
        </p:nvSpPr>
        <p:spPr>
          <a:xfrm>
            <a:off x="216961" y="1657033"/>
            <a:ext cx="7264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b="1" dirty="0"/>
              <a:t>Red </a:t>
            </a:r>
            <a:r>
              <a:rPr lang="hu-HU" sz="1100" b="1" dirty="0" err="1"/>
              <a:t>edge</a:t>
            </a:r>
            <a:br>
              <a:rPr lang="hu-HU" sz="1100" b="1" dirty="0"/>
            </a:br>
            <a:r>
              <a:rPr lang="hu-HU" sz="1100" b="1" dirty="0"/>
              <a:t>    740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50EECBFE-749A-49EF-9121-2E8812B5661F}"/>
              </a:ext>
            </a:extLst>
          </p:cNvPr>
          <p:cNvSpPr/>
          <p:nvPr/>
        </p:nvSpPr>
        <p:spPr>
          <a:xfrm>
            <a:off x="975544" y="1657037"/>
            <a:ext cx="4443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b="1" dirty="0" err="1"/>
              <a:t>Blue</a:t>
            </a:r>
            <a:endParaRPr lang="hu-HU" sz="1100" b="1" dirty="0"/>
          </a:p>
          <a:p>
            <a:r>
              <a:rPr lang="hu-HU" sz="1100" b="1" dirty="0"/>
              <a:t>444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DC150DF5-1AB9-497B-8BDF-499E621B8467}"/>
              </a:ext>
            </a:extLst>
          </p:cNvPr>
          <p:cNvSpPr/>
          <p:nvPr/>
        </p:nvSpPr>
        <p:spPr>
          <a:xfrm>
            <a:off x="1719923" y="1657038"/>
            <a:ext cx="5405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b="1" dirty="0" err="1"/>
              <a:t>Green</a:t>
            </a:r>
            <a:endParaRPr lang="hu-HU" sz="1100" b="1" dirty="0"/>
          </a:p>
          <a:p>
            <a:r>
              <a:rPr lang="hu-HU" sz="1100" b="1" dirty="0"/>
              <a:t>531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4649A838-AC4D-4205-9DD2-7ED8FB8FE30C}"/>
              </a:ext>
            </a:extLst>
          </p:cNvPr>
          <p:cNvSpPr/>
          <p:nvPr/>
        </p:nvSpPr>
        <p:spPr>
          <a:xfrm>
            <a:off x="2558751" y="1657037"/>
            <a:ext cx="4106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b="1" dirty="0"/>
              <a:t>Red</a:t>
            </a:r>
          </a:p>
          <a:p>
            <a:r>
              <a:rPr lang="hu-HU" sz="1100" b="1" dirty="0"/>
              <a:t>650</a:t>
            </a: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F170ABD7-6A2C-4454-8E73-C86CD89A535D}"/>
              </a:ext>
            </a:extLst>
          </p:cNvPr>
          <p:cNvSpPr/>
          <p:nvPr/>
        </p:nvSpPr>
        <p:spPr>
          <a:xfrm>
            <a:off x="3211350" y="1657037"/>
            <a:ext cx="7264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b="1" dirty="0"/>
              <a:t>Red </a:t>
            </a:r>
            <a:r>
              <a:rPr lang="hu-HU" sz="1100" b="1" dirty="0" err="1"/>
              <a:t>edge</a:t>
            </a:r>
            <a:endParaRPr lang="hu-HU" sz="1100" b="1" dirty="0"/>
          </a:p>
          <a:p>
            <a:r>
              <a:rPr lang="hu-HU" sz="1100" b="1" dirty="0"/>
              <a:t>705</a:t>
            </a: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B9CEB9CE-B5A0-4E17-8572-CE6780C048D5}"/>
              </a:ext>
            </a:extLst>
          </p:cNvPr>
          <p:cNvSpPr/>
          <p:nvPr/>
        </p:nvSpPr>
        <p:spPr>
          <a:xfrm>
            <a:off x="4179740" y="1657037"/>
            <a:ext cx="4443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b="1" dirty="0" err="1"/>
              <a:t>Blue</a:t>
            </a:r>
            <a:endParaRPr lang="hu-HU" sz="1100" b="1" dirty="0"/>
          </a:p>
          <a:p>
            <a:r>
              <a:rPr lang="hu-HU" sz="1100" b="1" dirty="0"/>
              <a:t>475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83301ADB-8F38-4E4B-A76E-861607DD7469}"/>
              </a:ext>
            </a:extLst>
          </p:cNvPr>
          <p:cNvSpPr/>
          <p:nvPr/>
        </p:nvSpPr>
        <p:spPr>
          <a:xfrm>
            <a:off x="4862618" y="1657037"/>
            <a:ext cx="5405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b="1" dirty="0" err="1"/>
              <a:t>Green</a:t>
            </a:r>
            <a:endParaRPr lang="hu-HU" sz="1100" b="1" dirty="0"/>
          </a:p>
          <a:p>
            <a:r>
              <a:rPr lang="hu-HU" sz="1100" b="1" dirty="0"/>
              <a:t>560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154DC51A-D7B8-4D29-8EF6-2FA3C4FED162}"/>
              </a:ext>
            </a:extLst>
          </p:cNvPr>
          <p:cNvSpPr/>
          <p:nvPr/>
        </p:nvSpPr>
        <p:spPr>
          <a:xfrm>
            <a:off x="5685310" y="1657037"/>
            <a:ext cx="4106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b="1" dirty="0"/>
              <a:t>Red</a:t>
            </a:r>
          </a:p>
          <a:p>
            <a:r>
              <a:rPr lang="hu-HU" sz="1100" b="1" dirty="0"/>
              <a:t>668</a:t>
            </a:r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EA601602-8AAF-418D-B85C-24EB9A3ABA7C}"/>
              </a:ext>
            </a:extLst>
          </p:cNvPr>
          <p:cNvSpPr/>
          <p:nvPr/>
        </p:nvSpPr>
        <p:spPr>
          <a:xfrm>
            <a:off x="6450118" y="1657037"/>
            <a:ext cx="40107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b="1" dirty="0"/>
              <a:t>NIR</a:t>
            </a:r>
          </a:p>
          <a:p>
            <a:r>
              <a:rPr lang="hu-HU" sz="1100" b="1" dirty="0"/>
              <a:t>840</a:t>
            </a: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36357BC8-18F6-4445-96F5-A9AF4F7AA21B}"/>
              </a:ext>
            </a:extLst>
          </p:cNvPr>
          <p:cNvSpPr/>
          <p:nvPr/>
        </p:nvSpPr>
        <p:spPr>
          <a:xfrm>
            <a:off x="7198896" y="1657037"/>
            <a:ext cx="7264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b="1" dirty="0"/>
              <a:t>Red </a:t>
            </a:r>
            <a:r>
              <a:rPr lang="hu-HU" sz="1100" b="1" dirty="0" err="1"/>
              <a:t>edge</a:t>
            </a:r>
            <a:endParaRPr lang="hu-HU" sz="1100" b="1" dirty="0"/>
          </a:p>
          <a:p>
            <a:r>
              <a:rPr lang="hu-HU" sz="1100" b="1" dirty="0"/>
              <a:t>717</a:t>
            </a: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83FDCFDA-AF64-41D1-A86F-F79F42D1B0FF}"/>
              </a:ext>
            </a:extLst>
          </p:cNvPr>
          <p:cNvSpPr/>
          <p:nvPr/>
        </p:nvSpPr>
        <p:spPr>
          <a:xfrm>
            <a:off x="8600138" y="1657034"/>
            <a:ext cx="5405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b="1" dirty="0" err="1"/>
              <a:t>Green</a:t>
            </a:r>
            <a:endParaRPr lang="hu-HU" sz="1100" b="1" dirty="0"/>
          </a:p>
          <a:p>
            <a:r>
              <a:rPr lang="hu-HU" sz="1100" b="1" dirty="0"/>
              <a:t>550</a:t>
            </a:r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id="{3A5EA327-D81C-42F1-8552-727379A50DE5}"/>
              </a:ext>
            </a:extLst>
          </p:cNvPr>
          <p:cNvSpPr/>
          <p:nvPr/>
        </p:nvSpPr>
        <p:spPr>
          <a:xfrm>
            <a:off x="9484109" y="1657036"/>
            <a:ext cx="4106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b="1" dirty="0"/>
              <a:t>Red</a:t>
            </a:r>
          </a:p>
          <a:p>
            <a:r>
              <a:rPr lang="hu-HU" sz="1100" b="1" dirty="0"/>
              <a:t>660</a:t>
            </a:r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7493CB10-447F-4A11-868F-EA312C828099}"/>
              </a:ext>
            </a:extLst>
          </p:cNvPr>
          <p:cNvSpPr/>
          <p:nvPr/>
        </p:nvSpPr>
        <p:spPr>
          <a:xfrm>
            <a:off x="10307173" y="1657035"/>
            <a:ext cx="7264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b="1" dirty="0"/>
              <a:t>Red </a:t>
            </a:r>
            <a:r>
              <a:rPr lang="hu-HU" sz="1100" b="1" dirty="0" err="1"/>
              <a:t>edge</a:t>
            </a:r>
            <a:endParaRPr lang="hu-HU" sz="1100" b="1" dirty="0"/>
          </a:p>
          <a:p>
            <a:r>
              <a:rPr lang="hu-HU" sz="1100" b="1" dirty="0"/>
              <a:t>735</a:t>
            </a:r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42BEFED6-805B-4902-B90A-4EA40A095A57}"/>
              </a:ext>
            </a:extLst>
          </p:cNvPr>
          <p:cNvSpPr/>
          <p:nvPr/>
        </p:nvSpPr>
        <p:spPr>
          <a:xfrm>
            <a:off x="11241899" y="1657034"/>
            <a:ext cx="40107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b="1" dirty="0"/>
              <a:t>NIR</a:t>
            </a:r>
          </a:p>
          <a:p>
            <a:r>
              <a:rPr lang="hu-HU" sz="1100" b="1" dirty="0"/>
              <a:t>840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CCA27EF0-8B7B-446A-A6F9-C977235804CF}"/>
              </a:ext>
            </a:extLst>
          </p:cNvPr>
          <p:cNvSpPr txBox="1"/>
          <p:nvPr/>
        </p:nvSpPr>
        <p:spPr>
          <a:xfrm>
            <a:off x="10196" y="0"/>
            <a:ext cx="1163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Nyers </a:t>
            </a:r>
            <a:r>
              <a:rPr lang="hu-HU" sz="3600" b="1" dirty="0" err="1"/>
              <a:t>reflektancia</a:t>
            </a:r>
            <a:r>
              <a:rPr lang="hu-HU" sz="3600" b="1" dirty="0"/>
              <a:t>-térképek</a:t>
            </a:r>
          </a:p>
        </p:txBody>
      </p: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4D7A460A-C13F-4F66-8695-391CA22A25FD}"/>
              </a:ext>
            </a:extLst>
          </p:cNvPr>
          <p:cNvCxnSpPr/>
          <p:nvPr/>
        </p:nvCxnSpPr>
        <p:spPr>
          <a:xfrm>
            <a:off x="4061656" y="1323975"/>
            <a:ext cx="0" cy="430530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100C99F4-E2F2-4AB5-8533-E61B4747AFBA}"/>
              </a:ext>
            </a:extLst>
          </p:cNvPr>
          <p:cNvSpPr txBox="1"/>
          <p:nvPr/>
        </p:nvSpPr>
        <p:spPr>
          <a:xfrm>
            <a:off x="2267035" y="5913137"/>
            <a:ext cx="986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/>
              <a:t>Micasense</a:t>
            </a:r>
            <a:r>
              <a:rPr lang="hu-HU" sz="2400" dirty="0"/>
              <a:t> </a:t>
            </a:r>
            <a:r>
              <a:rPr lang="hu-HU" sz="2400" dirty="0" err="1"/>
              <a:t>RedEdge</a:t>
            </a:r>
            <a:r>
              <a:rPr lang="hu-HU" sz="2400" dirty="0"/>
              <a:t>-MX </a:t>
            </a:r>
            <a:r>
              <a:rPr lang="hu-HU" sz="2400" dirty="0" err="1"/>
              <a:t>Dual</a:t>
            </a:r>
            <a:r>
              <a:rPr lang="hu-HU" sz="2400" dirty="0"/>
              <a:t>                                                        </a:t>
            </a:r>
            <a:r>
              <a:rPr lang="hu-HU" sz="2400" dirty="0" err="1"/>
              <a:t>Parrot</a:t>
            </a:r>
            <a:r>
              <a:rPr lang="hu-HU" sz="2400" dirty="0"/>
              <a:t> </a:t>
            </a:r>
            <a:r>
              <a:rPr lang="hu-HU" sz="2400" dirty="0" err="1"/>
              <a:t>Sequoia</a:t>
            </a:r>
            <a:endParaRPr lang="hu-HU" sz="2400" dirty="0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192CCB54-24BE-4A19-B43A-7A9C0850974B}"/>
              </a:ext>
            </a:extLst>
          </p:cNvPr>
          <p:cNvSpPr txBox="1"/>
          <p:nvPr/>
        </p:nvSpPr>
        <p:spPr>
          <a:xfrm>
            <a:off x="1918712" y="5241029"/>
            <a:ext cx="4758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/>
              <a:t>Blue</a:t>
            </a:r>
            <a:r>
              <a:rPr lang="hu-HU" sz="2400" dirty="0"/>
              <a:t>	                                            Red</a:t>
            </a:r>
          </a:p>
        </p:txBody>
      </p:sp>
    </p:spTree>
    <p:extLst>
      <p:ext uri="{BB962C8B-B14F-4D97-AF65-F5344CB8AC3E}">
        <p14:creationId xmlns:p14="http://schemas.microsoft.com/office/powerpoint/2010/main" val="1935827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74032" cy="6858000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896" y="0"/>
            <a:ext cx="4774031" cy="6858000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968" y="0"/>
            <a:ext cx="4774032" cy="68580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774032" y="457200"/>
            <a:ext cx="7232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/>
              <a:t>Micasense</a:t>
            </a:r>
            <a:r>
              <a:rPr lang="hu-HU" sz="2400" dirty="0"/>
              <a:t> RGB+CIR                                  </a:t>
            </a:r>
            <a:r>
              <a:rPr lang="hu-HU" sz="2400" dirty="0" err="1"/>
              <a:t>Sequoia</a:t>
            </a:r>
            <a:r>
              <a:rPr lang="hu-HU" sz="2400" dirty="0"/>
              <a:t> CIR</a:t>
            </a:r>
          </a:p>
        </p:txBody>
      </p:sp>
    </p:spTree>
    <p:extLst>
      <p:ext uri="{BB962C8B-B14F-4D97-AF65-F5344CB8AC3E}">
        <p14:creationId xmlns:p14="http://schemas.microsoft.com/office/powerpoint/2010/main" val="194643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67601" cy="6858000"/>
          </a:xfrm>
          <a:prstGeom prst="rect">
            <a:avLst/>
          </a:prstGeom>
        </p:spPr>
      </p:pic>
      <p:sp>
        <p:nvSpPr>
          <p:cNvPr id="6" name="Tartalom helye 2"/>
          <p:cNvSpPr txBox="1">
            <a:spLocks/>
          </p:cNvSpPr>
          <p:nvPr/>
        </p:nvSpPr>
        <p:spPr>
          <a:xfrm>
            <a:off x="6547104" y="1825625"/>
            <a:ext cx="48066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2800" dirty="0"/>
              <a:t>Maximum </a:t>
            </a:r>
            <a:r>
              <a:rPr lang="hu-HU" sz="2800" dirty="0" err="1"/>
              <a:t>Likelihood</a:t>
            </a:r>
            <a:r>
              <a:rPr lang="hu-HU" sz="2800" dirty="0"/>
              <a:t> osztályozó</a:t>
            </a:r>
          </a:p>
          <a:p>
            <a:pPr algn="l"/>
            <a:r>
              <a:rPr lang="hu-HU" sz="2800" dirty="0"/>
              <a:t>6 osztály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/>
              <a:t>Fa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/>
              <a:t>Nád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/>
              <a:t>Gyékény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/>
              <a:t>Gyep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/>
              <a:t>Talaj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dirty="0"/>
              <a:t>Víz</a:t>
            </a:r>
          </a:p>
          <a:p>
            <a:pPr algn="l"/>
            <a:endParaRPr lang="hu-HU" dirty="0"/>
          </a:p>
          <a:p>
            <a:pPr algn="l"/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27AF072-FBA6-45AC-A084-FBD8FD8AD5AB}"/>
              </a:ext>
            </a:extLst>
          </p:cNvPr>
          <p:cNvSpPr txBox="1"/>
          <p:nvPr/>
        </p:nvSpPr>
        <p:spPr>
          <a:xfrm>
            <a:off x="6981825" y="125407"/>
            <a:ext cx="493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err="1"/>
              <a:t>Train</a:t>
            </a:r>
            <a:r>
              <a:rPr lang="hu-HU" sz="3600" b="1" dirty="0"/>
              <a:t>/Test adatok</a:t>
            </a:r>
          </a:p>
        </p:txBody>
      </p:sp>
    </p:spTree>
    <p:extLst>
      <p:ext uri="{BB962C8B-B14F-4D97-AF65-F5344CB8AC3E}">
        <p14:creationId xmlns:p14="http://schemas.microsoft.com/office/powerpoint/2010/main" val="735257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szöveg, képernyőkép, elektronika, megjelenítés látható&#10;&#10;Automatikusan generált leírás">
            <a:extLst>
              <a:ext uri="{FF2B5EF4-FFF2-40B4-BE49-F238E27FC236}">
                <a16:creationId xmlns:a16="http://schemas.microsoft.com/office/drawing/2014/main" id="{A7265521-8445-4568-8BC5-E93DC68B2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5" y="0"/>
            <a:ext cx="10221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08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774031" cy="68580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326" y="0"/>
            <a:ext cx="4774032" cy="685800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5166360" y="1152144"/>
            <a:ext cx="2039112" cy="173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1918514" y="0"/>
            <a:ext cx="1069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Eredeti felbontás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4488841" y="-1"/>
            <a:ext cx="1069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50 cm felbontás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071" y="1152144"/>
            <a:ext cx="5804355" cy="3759736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6900672" y="243662"/>
            <a:ext cx="5291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Eredmények - </a:t>
            </a:r>
            <a:r>
              <a:rPr lang="hu-HU" sz="3600" b="1" dirty="0" err="1"/>
              <a:t>Micasense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4033501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74032" cy="6858000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016" y="1861"/>
            <a:ext cx="4772736" cy="6856139"/>
          </a:xfrm>
        </p:spPr>
      </p:pic>
      <p:sp>
        <p:nvSpPr>
          <p:cNvPr id="6" name="Szövegdoboz 5"/>
          <p:cNvSpPr txBox="1"/>
          <p:nvPr/>
        </p:nvSpPr>
        <p:spPr>
          <a:xfrm>
            <a:off x="1552754" y="0"/>
            <a:ext cx="1069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Eredeti felbontás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939770" y="-1"/>
            <a:ext cx="1069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50 cm felbontás</a:t>
            </a:r>
          </a:p>
        </p:txBody>
      </p:sp>
      <p:sp>
        <p:nvSpPr>
          <p:cNvPr id="9" name="Téglalap 8"/>
          <p:cNvSpPr/>
          <p:nvPr/>
        </p:nvSpPr>
        <p:spPr>
          <a:xfrm>
            <a:off x="4773384" y="1101724"/>
            <a:ext cx="2266848" cy="2285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42" name="Picture 2" descr="https://lh3.googleusercontent.com/-XTuWl7xl2wc/X605RwjGCgI/AAAAAAAAOKI/Yr9Wb6EJfJwb89nwFqQWecmD6aP16aSFgCK8BGAsYHg/s0/2020-11-12.png">
            <a:extLst>
              <a:ext uri="{FF2B5EF4-FFF2-40B4-BE49-F238E27FC236}">
                <a16:creationId xmlns:a16="http://schemas.microsoft.com/office/drawing/2014/main" id="{35BB468F-100C-42B4-A6E7-4BD32D5FB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5103" y="1101724"/>
            <a:ext cx="1614523" cy="537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32D35753-7748-46AB-92F9-2E720AB3A200}"/>
              </a:ext>
            </a:extLst>
          </p:cNvPr>
          <p:cNvSpPr txBox="1"/>
          <p:nvPr/>
        </p:nvSpPr>
        <p:spPr>
          <a:xfrm>
            <a:off x="9206276" y="1402832"/>
            <a:ext cx="2757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Sequoia</a:t>
            </a:r>
            <a:r>
              <a:rPr lang="hu-HU" dirty="0"/>
              <a:t> </a:t>
            </a:r>
            <a:br>
              <a:rPr lang="hu-HU" dirty="0"/>
            </a:br>
            <a:r>
              <a:rPr lang="hu-HU" dirty="0"/>
              <a:t>Red </a:t>
            </a:r>
            <a:r>
              <a:rPr lang="hu-HU" dirty="0" err="1"/>
              <a:t>edge</a:t>
            </a:r>
            <a:r>
              <a:rPr lang="hu-HU" dirty="0"/>
              <a:t> sáv </a:t>
            </a:r>
            <a:r>
              <a:rPr lang="hu-HU" b="1" dirty="0"/>
              <a:t>kettőssége</a:t>
            </a:r>
            <a:endParaRPr lang="hu-HU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4CDAACC-D769-430A-8C01-D921D6B6F43C}"/>
              </a:ext>
            </a:extLst>
          </p:cNvPr>
          <p:cNvSpPr txBox="1"/>
          <p:nvPr/>
        </p:nvSpPr>
        <p:spPr>
          <a:xfrm>
            <a:off x="7205472" y="238405"/>
            <a:ext cx="455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Eredmények - </a:t>
            </a:r>
            <a:r>
              <a:rPr lang="hu-HU" sz="3600" b="1" dirty="0" err="1"/>
              <a:t>Sequoia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41451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3C2C88C0-B394-4937-B10B-BEE125FE9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363" y="896875"/>
            <a:ext cx="5411638" cy="541884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99AFD90-5C72-486C-AC97-5FC8801FC7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6" y="1015702"/>
            <a:ext cx="6807862" cy="3530419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0BBCC29-F882-4658-ADBB-B379B8F30339}"/>
              </a:ext>
            </a:extLst>
          </p:cNvPr>
          <p:cNvSpPr txBox="1"/>
          <p:nvPr/>
        </p:nvSpPr>
        <p:spPr>
          <a:xfrm>
            <a:off x="142875" y="66675"/>
            <a:ext cx="6181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A szenzor(pár)</a:t>
            </a:r>
          </a:p>
        </p:txBody>
      </p:sp>
    </p:spTree>
    <p:extLst>
      <p:ext uri="{BB962C8B-B14F-4D97-AF65-F5344CB8AC3E}">
        <p14:creationId xmlns:p14="http://schemas.microsoft.com/office/powerpoint/2010/main" val="2858338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74032" cy="6858000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016" y="1861"/>
            <a:ext cx="4772736" cy="6856139"/>
          </a:xfrm>
        </p:spPr>
      </p:pic>
      <p:sp>
        <p:nvSpPr>
          <p:cNvPr id="6" name="Szövegdoboz 5"/>
          <p:cNvSpPr txBox="1"/>
          <p:nvPr/>
        </p:nvSpPr>
        <p:spPr>
          <a:xfrm>
            <a:off x="1552754" y="0"/>
            <a:ext cx="1069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Eredeti felbontás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939770" y="-1"/>
            <a:ext cx="1069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50 cm felbontás</a:t>
            </a:r>
          </a:p>
        </p:txBody>
      </p:sp>
      <p:sp>
        <p:nvSpPr>
          <p:cNvPr id="9" name="Téglalap 8"/>
          <p:cNvSpPr/>
          <p:nvPr/>
        </p:nvSpPr>
        <p:spPr>
          <a:xfrm>
            <a:off x="4773384" y="1101724"/>
            <a:ext cx="2266848" cy="2285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160251"/>
            <a:ext cx="5937504" cy="3848542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7205472" y="238405"/>
            <a:ext cx="455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Eredmények - </a:t>
            </a:r>
            <a:r>
              <a:rPr lang="hu-HU" sz="3600" b="1" dirty="0" err="1"/>
              <a:t>Sequoia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1490344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4773384" y="1101724"/>
            <a:ext cx="2266848" cy="2285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924074" y="1007157"/>
            <a:ext cx="455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i="1" dirty="0"/>
              <a:t>Köszönetnyilvánítás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F52F657D-F482-48BD-BC54-97B6BB5CFEC6}"/>
              </a:ext>
            </a:extLst>
          </p:cNvPr>
          <p:cNvSpPr txBox="1"/>
          <p:nvPr/>
        </p:nvSpPr>
        <p:spPr>
          <a:xfrm>
            <a:off x="1325461" y="2535352"/>
            <a:ext cx="9672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i="1" dirty="0"/>
              <a:t>A kutatást </a:t>
            </a:r>
            <a:r>
              <a:rPr lang="hu-HU" sz="3600" dirty="0"/>
              <a:t>az NKFIH KH 130427 pályázat támogatta</a:t>
            </a:r>
            <a:endParaRPr lang="hu-HU" sz="3600" i="1" dirty="0"/>
          </a:p>
        </p:txBody>
      </p:sp>
    </p:spTree>
    <p:extLst>
      <p:ext uri="{BB962C8B-B14F-4D97-AF65-F5344CB8AC3E}">
        <p14:creationId xmlns:p14="http://schemas.microsoft.com/office/powerpoint/2010/main" val="659371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4773384" y="1101724"/>
            <a:ext cx="2266848" cy="2285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3629952" y="2931708"/>
            <a:ext cx="455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i="1" dirty="0"/>
              <a:t>Köszönjük a figyelmet!</a:t>
            </a:r>
          </a:p>
        </p:txBody>
      </p:sp>
    </p:spTree>
    <p:extLst>
      <p:ext uri="{BB962C8B-B14F-4D97-AF65-F5344CB8AC3E}">
        <p14:creationId xmlns:p14="http://schemas.microsoft.com/office/powerpoint/2010/main" val="225944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ual Camera System compared with Satellites">
            <a:extLst>
              <a:ext uri="{FF2B5EF4-FFF2-40B4-BE49-F238E27FC236}">
                <a16:creationId xmlns:a16="http://schemas.microsoft.com/office/drawing/2014/main" id="{D286F795-D198-436E-90E9-89AAC5702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465" y="400050"/>
            <a:ext cx="95250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8F60AD38-99E3-4725-93E9-FF959FF84337}"/>
              </a:ext>
            </a:extLst>
          </p:cNvPr>
          <p:cNvSpPr/>
          <p:nvPr/>
        </p:nvSpPr>
        <p:spPr>
          <a:xfrm>
            <a:off x="7470475" y="4744529"/>
            <a:ext cx="155276" cy="327803"/>
          </a:xfrm>
          <a:prstGeom prst="rect">
            <a:avLst/>
          </a:prstGeom>
          <a:solidFill>
            <a:srgbClr val="E325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8F11986-6511-4A3A-9E07-3095287DB5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450"/>
          <a:stretch/>
        </p:blipFill>
        <p:spPr>
          <a:xfrm>
            <a:off x="1242203" y="4767990"/>
            <a:ext cx="1496235" cy="304342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14DF5116-E75B-46E5-8781-CC40411F7C52}"/>
              </a:ext>
            </a:extLst>
          </p:cNvPr>
          <p:cNvSpPr/>
          <p:nvPr/>
        </p:nvSpPr>
        <p:spPr>
          <a:xfrm>
            <a:off x="4873926" y="4744528"/>
            <a:ext cx="650574" cy="327803"/>
          </a:xfrm>
          <a:prstGeom prst="rect">
            <a:avLst/>
          </a:prstGeom>
          <a:solidFill>
            <a:srgbClr val="1BA9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EF05A966-670F-4C9B-8ACF-486B5668C5FA}"/>
              </a:ext>
            </a:extLst>
          </p:cNvPr>
          <p:cNvSpPr/>
          <p:nvPr/>
        </p:nvSpPr>
        <p:spPr>
          <a:xfrm>
            <a:off x="8488034" y="4744525"/>
            <a:ext cx="650574" cy="32780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F2E02F31-55A0-46ED-98CD-3B71EFA2AA87}"/>
              </a:ext>
            </a:extLst>
          </p:cNvPr>
          <p:cNvSpPr/>
          <p:nvPr/>
        </p:nvSpPr>
        <p:spPr>
          <a:xfrm>
            <a:off x="6327909" y="4744526"/>
            <a:ext cx="650574" cy="32780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64663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116433B-3638-47AB-8249-19E1DDE88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69" y="0"/>
            <a:ext cx="11982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95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67273D98-010A-4DD4-8E25-F64849111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0" y="0"/>
            <a:ext cx="11947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47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lh3.googleusercontent.com/-USAjwWTDfcU/X5Bkuxb1fVI/AAAAAAAA8yY/W2_QjtVHmn8d5chTGkS3Mj7V-KfSqqNMwCK8BGAsYHg/s0/2020-10-21.jpg">
            <a:extLst>
              <a:ext uri="{FF2B5EF4-FFF2-40B4-BE49-F238E27FC236}">
                <a16:creationId xmlns:a16="http://schemas.microsoft.com/office/drawing/2014/main" id="{49D54DBD-A1AC-4C39-B772-BD0B738EE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2176"/>
            <a:ext cx="2757488" cy="3676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lh3.googleusercontent.com/-vo26qqaGmgk/X5BkxFxu-LI/AAAAAAAA8yk/kzzB2TP-q6s4UutwRkfw29GDByF3MdGjwCK8BGAsYHg/s0/2020-10-21.jpg">
            <a:extLst>
              <a:ext uri="{FF2B5EF4-FFF2-40B4-BE49-F238E27FC236}">
                <a16:creationId xmlns:a16="http://schemas.microsoft.com/office/drawing/2014/main" id="{8FDBC8C2-1158-468D-AD42-FE2A40A77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6877" y="3773686"/>
            <a:ext cx="3752850" cy="2815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lh3.googleusercontent.com/-LXn2kUsVVuQ/X5BktZd0BnI/AAAAAAAA8yQ/D3V22Byaq6sq87CWIaG8YujF_wAlBupMwCK8BGAsYHg/s0/2020-10-21.jpg">
            <a:extLst>
              <a:ext uri="{FF2B5EF4-FFF2-40B4-BE49-F238E27FC236}">
                <a16:creationId xmlns:a16="http://schemas.microsoft.com/office/drawing/2014/main" id="{4D129DD4-9879-4C8C-AA54-0C6C2D6CD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34265" y="544712"/>
            <a:ext cx="4552950" cy="3596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82509C2E-89EE-492F-A2EB-4E10CCAB60F7}"/>
              </a:ext>
            </a:extLst>
          </p:cNvPr>
          <p:cNvSpPr txBox="1"/>
          <p:nvPr/>
        </p:nvSpPr>
        <p:spPr>
          <a:xfrm>
            <a:off x="228600" y="171450"/>
            <a:ext cx="6181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Először össze kellett rakni! </a:t>
            </a:r>
            <a:r>
              <a:rPr lang="hu-HU" sz="3600" b="1" dirty="0">
                <a:sym typeface="Wingdings" panose="05000000000000000000" pitchFamily="2" charset="2"/>
              </a:rPr>
              <a:t> </a:t>
            </a:r>
            <a:endParaRPr lang="hu-HU" sz="3600" b="1" dirty="0"/>
          </a:p>
        </p:txBody>
      </p:sp>
      <p:pic>
        <p:nvPicPr>
          <p:cNvPr id="4" name="Kép 3" descr="A képen személy, asztal, férfi, mobiltelefon látható&#10;&#10;Automatikusan generált leírás">
            <a:extLst>
              <a:ext uri="{FF2B5EF4-FFF2-40B4-BE49-F238E27FC236}">
                <a16:creationId xmlns:a16="http://schemas.microsoft.com/office/drawing/2014/main" id="{E3D7ADDE-E9B3-4179-97AA-E1D4F6BC57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448" y="2150349"/>
            <a:ext cx="3633569" cy="272517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33455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content-vie1-1.xx.fbcdn.net/v/t1.0-9/123543216_3165883760183829_1236318010376852969_o.jpg?_nc_cat=109&amp;ccb=2&amp;_nc_sid=8bfeb9&amp;_nc_ohc=EjgO9fr3Y2AAX-WhXMK&amp;_nc_ht=scontent-vie1-1.xx&amp;oh=dcf874aa1e1c6382d6085d1c1da4fc24&amp;oe=5FD0CAAA">
            <a:extLst>
              <a:ext uri="{FF2B5EF4-FFF2-40B4-BE49-F238E27FC236}">
                <a16:creationId xmlns:a16="http://schemas.microsoft.com/office/drawing/2014/main" id="{02FB7FBC-E77A-4800-8D6F-FA8001D03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913" y="0"/>
            <a:ext cx="1029017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F76F3FDB-41D2-490D-BAD0-31189BCB42C9}"/>
              </a:ext>
            </a:extLst>
          </p:cNvPr>
          <p:cNvSpPr/>
          <p:nvPr/>
        </p:nvSpPr>
        <p:spPr>
          <a:xfrm>
            <a:off x="2743199" y="2543175"/>
            <a:ext cx="2514601" cy="885825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DJI </a:t>
            </a:r>
            <a:r>
              <a:rPr lang="hu-HU" dirty="0" err="1"/>
              <a:t>Matrice</a:t>
            </a:r>
            <a:r>
              <a:rPr lang="hu-HU" dirty="0"/>
              <a:t> 210</a:t>
            </a:r>
            <a:br>
              <a:rPr lang="hu-HU" dirty="0"/>
            </a:br>
            <a:r>
              <a:rPr lang="hu-HU" sz="1400" dirty="0" err="1"/>
              <a:t>MicaSense</a:t>
            </a:r>
            <a:r>
              <a:rPr lang="hu-HU" sz="1400" dirty="0"/>
              <a:t> </a:t>
            </a:r>
            <a:r>
              <a:rPr lang="hu-HU" sz="1400" dirty="0" err="1"/>
              <a:t>RedEdge</a:t>
            </a:r>
            <a:r>
              <a:rPr lang="hu-HU" sz="1400" dirty="0"/>
              <a:t>-MX </a:t>
            </a:r>
            <a:r>
              <a:rPr lang="hu-HU" sz="1400" dirty="0" err="1"/>
              <a:t>Dual</a:t>
            </a:r>
            <a:endParaRPr lang="hu-HU" sz="1400" dirty="0"/>
          </a:p>
          <a:p>
            <a:pPr algn="ctr"/>
            <a:r>
              <a:rPr lang="hu-HU" sz="1400" dirty="0" err="1"/>
              <a:t>Parrot</a:t>
            </a:r>
            <a:r>
              <a:rPr lang="hu-HU" sz="1400" dirty="0"/>
              <a:t> </a:t>
            </a:r>
            <a:r>
              <a:rPr lang="hu-HU" sz="1400" dirty="0" err="1"/>
              <a:t>Sequoia</a:t>
            </a:r>
            <a:endParaRPr lang="hu-HU" sz="1400" dirty="0"/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3FC783DA-C672-4F20-A628-81AA43A1A517}"/>
              </a:ext>
            </a:extLst>
          </p:cNvPr>
          <p:cNvSpPr/>
          <p:nvPr/>
        </p:nvSpPr>
        <p:spPr>
          <a:xfrm>
            <a:off x="7591424" y="2790825"/>
            <a:ext cx="2514601" cy="885825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DJI </a:t>
            </a:r>
            <a:r>
              <a:rPr lang="hu-HU" dirty="0" err="1"/>
              <a:t>Matrice</a:t>
            </a:r>
            <a:r>
              <a:rPr lang="hu-HU" dirty="0"/>
              <a:t> 210 RTK v2</a:t>
            </a:r>
            <a:br>
              <a:rPr lang="hu-HU" dirty="0"/>
            </a:br>
            <a:r>
              <a:rPr lang="hu-HU" sz="1400" dirty="0" err="1"/>
              <a:t>Zenmuse</a:t>
            </a:r>
            <a:r>
              <a:rPr lang="hu-HU" sz="1400" dirty="0"/>
              <a:t> X7 (24 mm)</a:t>
            </a:r>
          </a:p>
        </p:txBody>
      </p:sp>
    </p:spTree>
    <p:extLst>
      <p:ext uri="{BB962C8B-B14F-4D97-AF65-F5344CB8AC3E}">
        <p14:creationId xmlns:p14="http://schemas.microsoft.com/office/powerpoint/2010/main" val="3560380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vie1-1.xx.fbcdn.net/v/t1.0-9/123727021_3165882923517246_3098679981225924273_o.jpg?_nc_cat=108&amp;ccb=2&amp;_nc_sid=8bfeb9&amp;_nc_ohc=C4ZdqaFZev8AX-Ca50U&amp;_nc_ht=scontent-vie1-1.xx&amp;oh=063f732743dc1bf3c9ad70653aa61b1e&amp;oe=5FD39AE3">
            <a:extLst>
              <a:ext uri="{FF2B5EF4-FFF2-40B4-BE49-F238E27FC236}">
                <a16:creationId xmlns:a16="http://schemas.microsoft.com/office/drawing/2014/main" id="{3B87B025-3EDE-4572-B167-C7D223416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76733"/>
            <a:ext cx="6758892" cy="4692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5FB9D49-9913-40B3-9230-A71E41A7D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9717" y="2886075"/>
            <a:ext cx="6391275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4DA29048-D8C6-4C9B-BB76-DEAFB55BBBE8}"/>
              </a:ext>
            </a:extLst>
          </p:cNvPr>
          <p:cNvSpPr txBox="1"/>
          <p:nvPr/>
        </p:nvSpPr>
        <p:spPr>
          <a:xfrm>
            <a:off x="228600" y="171450"/>
            <a:ext cx="1163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Teljes menetfelszerelésben!</a:t>
            </a:r>
          </a:p>
        </p:txBody>
      </p:sp>
    </p:spTree>
    <p:extLst>
      <p:ext uri="{BB962C8B-B14F-4D97-AF65-F5344CB8AC3E}">
        <p14:creationId xmlns:p14="http://schemas.microsoft.com/office/powerpoint/2010/main" val="1408943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-vie1-1.xx.fbcdn.net/v/t1.0-9/123769859_3165883483517190_6518812481225002406_o.jpg?_nc_cat=103&amp;ccb=2&amp;_nc_sid=8bfeb9&amp;_nc_ohc=Q2PjQTtrBMMAX_vCOpV&amp;_nc_ht=scontent-vie1-1.xx&amp;oh=8e282acd03a802531287d207029caa10&amp;oe=5FD289EE">
            <a:extLst>
              <a:ext uri="{FF2B5EF4-FFF2-40B4-BE49-F238E27FC236}">
                <a16:creationId xmlns:a16="http://schemas.microsoft.com/office/drawing/2014/main" id="{41641E00-EEA0-49F4-BAFC-C6E1965F5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649" y="940280"/>
            <a:ext cx="8203721" cy="5469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content-vie1-1.xx.fbcdn.net/v/t1.0-9/123624439_3165883120183893_4921262131069921980_o.jpg?_nc_cat=108&amp;ccb=2&amp;_nc_sid=8bfeb9&amp;_nc_ohc=h3TxafOTSAIAX9iLfHm&amp;_nc_ht=scontent-vie1-1.xx&amp;oh=0e4a7402c7e0a9e2c57657f40b43628f&amp;oe=5FD2C504">
            <a:extLst>
              <a:ext uri="{FF2B5EF4-FFF2-40B4-BE49-F238E27FC236}">
                <a16:creationId xmlns:a16="http://schemas.microsoft.com/office/drawing/2014/main" id="{E3A1110A-7944-4087-9EE0-AE04CEB93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0370" y="940279"/>
            <a:ext cx="3644832" cy="5469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293AB3A-EEDA-48EB-BE85-2E3A1039A1C7}"/>
              </a:ext>
            </a:extLst>
          </p:cNvPr>
          <p:cNvSpPr txBox="1"/>
          <p:nvPr/>
        </p:nvSpPr>
        <p:spPr>
          <a:xfrm>
            <a:off x="276225" y="125407"/>
            <a:ext cx="1163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/>
              <a:t>Első terepi tesztelés: nem ideális körülmények között…</a:t>
            </a:r>
          </a:p>
        </p:txBody>
      </p:sp>
    </p:spTree>
    <p:extLst>
      <p:ext uri="{BB962C8B-B14F-4D97-AF65-F5344CB8AC3E}">
        <p14:creationId xmlns:p14="http://schemas.microsoft.com/office/powerpoint/2010/main" val="956347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360</Words>
  <Application>Microsoft Office PowerPoint</Application>
  <PresentationFormat>Szélesvásznú</PresentationFormat>
  <Paragraphs>95</Paragraphs>
  <Slides>22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reviewer</dc:creator>
  <cp:lastModifiedBy>Gergely Szabó</cp:lastModifiedBy>
  <cp:revision>33</cp:revision>
  <dcterms:created xsi:type="dcterms:W3CDTF">2020-11-12T09:11:25Z</dcterms:created>
  <dcterms:modified xsi:type="dcterms:W3CDTF">2020-12-08T20:06:14Z</dcterms:modified>
</cp:coreProperties>
</file>